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64" r:id="rId4"/>
    <p:sldId id="262" r:id="rId5"/>
    <p:sldId id="288" r:id="rId6"/>
    <p:sldId id="289" r:id="rId7"/>
    <p:sldId id="290" r:id="rId8"/>
    <p:sldId id="291" r:id="rId9"/>
    <p:sldId id="292" r:id="rId10"/>
    <p:sldId id="294" r:id="rId11"/>
    <p:sldId id="297" r:id="rId12"/>
    <p:sldId id="298" r:id="rId1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94" autoAdjust="0"/>
  </p:normalViewPr>
  <p:slideViewPr>
    <p:cSldViewPr>
      <p:cViewPr varScale="1">
        <p:scale>
          <a:sx n="108" d="100"/>
          <a:sy n="108" d="100"/>
        </p:scale>
        <p:origin x="130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42E64E-7911-4E78-A6D6-41854FC5C8F5}" type="datetimeFigureOut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E96388-A698-4856-BFB8-A4B146DDDC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2405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FA6B81-7003-41E4-AF98-4598FD05F3DC}" type="datetimeFigureOut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1" y="4714876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7AF5D7-D8DA-41B6-9005-D26396C65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7659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7AF5D7-D8DA-41B6-9005-D26396C65024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517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7AF5D7-D8DA-41B6-9005-D26396C6502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38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7AF5D7-D8DA-41B6-9005-D26396C65024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5172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7AF5D7-D8DA-41B6-9005-D26396C6502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5172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4C941E4-82C4-407E-9007-18DFC1F35AF5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0793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FD6319-24E7-46D0-9B1A-5F753C575A19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9483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C91DEF4-E8A4-4179-85C8-F578029588A2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015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0B5794-4CB5-40A5-970E-1BD6F618E263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095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1D5869-B6E6-4AF6-8384-7437853584DF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5440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150D80-88B4-4255-836E-5049ADAFE6E3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86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8519DAE-DA4D-4656-99BB-77974262F8E1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6802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3725ACE-11C9-450F-A94C-857822233D76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364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916F8E-3C1A-410E-B0F4-07FB0755E611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513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5CCCCC8-5026-4340-98C5-BBBD091EFD88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491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7F076A-42B0-4AF9-8ECF-97F682369A63}" type="datetime1">
              <a:rPr lang="ko-KR" altLang="en-US" smtClean="0"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5EED61-6D50-4E9E-857D-6F776CC63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8232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 userDrawn="1"/>
        </p:nvGrpSpPr>
        <p:grpSpPr>
          <a:xfrm>
            <a:off x="-56581" y="0"/>
            <a:ext cx="9310690" cy="6858000"/>
            <a:chOff x="3174" y="-1588"/>
            <a:chExt cx="10693399" cy="7561263"/>
          </a:xfrm>
        </p:grpSpPr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1566863" y="-1562100"/>
              <a:ext cx="7558087" cy="106854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직사각형 9"/>
            <p:cNvSpPr/>
            <p:nvPr/>
          </p:nvSpPr>
          <p:spPr>
            <a:xfrm>
              <a:off x="3174" y="-1588"/>
              <a:ext cx="10693399" cy="7561263"/>
            </a:xfrm>
            <a:prstGeom prst="rect">
              <a:avLst/>
            </a:prstGeom>
            <a:gradFill>
              <a:gsLst>
                <a:gs pos="100000">
                  <a:schemeClr val="bg1">
                    <a:alpha val="29000"/>
                  </a:schemeClr>
                </a:gs>
                <a:gs pos="0">
                  <a:schemeClr val="bg1">
                    <a:lumMod val="75000"/>
                    <a:alpha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9882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31162" y="292006"/>
            <a:ext cx="8037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발표평가 </a:t>
            </a:r>
            <a:r>
              <a:rPr lang="en-US" altLang="ko-KR" sz="2400" b="1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PPT </a:t>
            </a:r>
            <a:r>
              <a:rPr lang="ko-KR" altLang="en-US" sz="2400" b="1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작성 유의사항 </a:t>
            </a:r>
            <a:r>
              <a:rPr lang="en-US" altLang="ko-KR" sz="2400" b="1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– </a:t>
            </a:r>
            <a:r>
              <a:rPr lang="ko-KR" altLang="en-US" sz="2400" b="1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본 슬라이드 삭제 후 제출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39552" y="1340768"/>
            <a:ext cx="8136904" cy="4968552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55576" y="1603492"/>
            <a:ext cx="144016" cy="362719"/>
          </a:xfrm>
          <a:prstGeom prst="rect">
            <a:avLst/>
          </a:prstGeom>
          <a:gradFill>
            <a:gsLst>
              <a:gs pos="100000">
                <a:srgbClr val="0099FF"/>
              </a:gs>
              <a:gs pos="0">
                <a:srgbClr val="0066CC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439" tIns="56720" rIns="113439" bIns="56720" rtlCol="0" anchor="ctr"/>
          <a:lstStyle/>
          <a:p>
            <a:pPr algn="ctr" defTabSz="1134381">
              <a:lnSpc>
                <a:spcPct val="85000"/>
              </a:lnSpc>
              <a:buSzPct val="120000"/>
            </a:pPr>
            <a:endParaRPr lang="ko-KR" altLang="en-US" sz="2800" spc="-186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3608" y="1531117"/>
            <a:ext cx="7039106" cy="10002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각 </a:t>
            </a:r>
            <a:r>
              <a:rPr lang="ko-KR" altLang="en-US" sz="2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슬라이드별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작성요령을 참고하여 내용 기재</a:t>
            </a:r>
            <a:endParaRPr lang="en-US" altLang="ko-KR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-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표지 및 목차를 제외하고 본문 </a:t>
            </a:r>
            <a:r>
              <a:rPr lang="en-US" altLang="ko-KR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슬라이드 내외로 작성 권장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-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발표시간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분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내외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은 질의응답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분 내외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포함하여 </a:t>
            </a:r>
            <a:r>
              <a:rPr lang="en-US" altLang="ko-KR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분 내외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755576" y="2743008"/>
            <a:ext cx="144016" cy="362719"/>
          </a:xfrm>
          <a:prstGeom prst="rect">
            <a:avLst/>
          </a:prstGeom>
          <a:gradFill>
            <a:gsLst>
              <a:gs pos="100000">
                <a:srgbClr val="0099FF"/>
              </a:gs>
              <a:gs pos="0">
                <a:srgbClr val="0066CC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439" tIns="56720" rIns="113439" bIns="56720" rtlCol="0" anchor="ctr"/>
          <a:lstStyle/>
          <a:p>
            <a:pPr algn="ctr" defTabSz="1134381">
              <a:lnSpc>
                <a:spcPct val="85000"/>
              </a:lnSpc>
              <a:buSzPct val="120000"/>
            </a:pPr>
            <a:endParaRPr lang="ko-KR" altLang="en-US" sz="2800" spc="-186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2666247"/>
            <a:ext cx="70407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PPT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템플릿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디자인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변경은 가능하나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 양식에 제안된 목차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작성순서는 변경 불가하며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b="1" u="sng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애니메이션 등 효과 삽입 불가</a:t>
            </a:r>
            <a:endParaRPr lang="en-US" altLang="ko-KR" sz="2000" b="1" u="sng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3549820"/>
            <a:ext cx="144016" cy="362719"/>
          </a:xfrm>
          <a:prstGeom prst="rect">
            <a:avLst/>
          </a:prstGeom>
          <a:gradFill>
            <a:gsLst>
              <a:gs pos="100000">
                <a:srgbClr val="0099FF"/>
              </a:gs>
              <a:gs pos="0">
                <a:srgbClr val="0066CC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439" tIns="56720" rIns="113439" bIns="56720" rtlCol="0" anchor="ctr"/>
          <a:lstStyle/>
          <a:p>
            <a:pPr algn="ctr" defTabSz="1134381">
              <a:lnSpc>
                <a:spcPct val="85000"/>
              </a:lnSpc>
              <a:buSzPct val="120000"/>
            </a:pPr>
            <a:endParaRPr lang="ko-KR" altLang="en-US" sz="2800" spc="-186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755576" y="5341450"/>
            <a:ext cx="7126764" cy="707886"/>
            <a:chOff x="755576" y="5527566"/>
            <a:chExt cx="7126764" cy="707886"/>
          </a:xfrm>
        </p:grpSpPr>
        <p:sp>
          <p:nvSpPr>
            <p:cNvPr id="14" name="직사각형 13"/>
            <p:cNvSpPr/>
            <p:nvPr/>
          </p:nvSpPr>
          <p:spPr>
            <a:xfrm>
              <a:off x="755576" y="5586561"/>
              <a:ext cx="144016" cy="362719"/>
            </a:xfrm>
            <a:prstGeom prst="rect">
              <a:avLst/>
            </a:prstGeom>
            <a:gradFill>
              <a:gsLst>
                <a:gs pos="100000">
                  <a:srgbClr val="0099FF"/>
                </a:gs>
                <a:gs pos="0">
                  <a:srgbClr val="0066CC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39" tIns="56720" rIns="113439" bIns="56720" rtlCol="0" anchor="ctr"/>
            <a:lstStyle/>
            <a:p>
              <a:pPr algn="ctr" defTabSz="1134381">
                <a:lnSpc>
                  <a:spcPct val="85000"/>
                </a:lnSpc>
                <a:buSzPct val="120000"/>
              </a:pPr>
              <a:endParaRPr lang="ko-KR" altLang="en-US" sz="2800" spc="-186" dirty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1"/>
                  <a:tileRect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043608" y="5527566"/>
              <a:ext cx="683873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본 슬라이드</a:t>
              </a:r>
              <a:r>
                <a:rPr lang="en-US" altLang="ko-KR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및 각 </a:t>
              </a:r>
              <a:r>
                <a:rPr lang="ko-KR" altLang="en-US" sz="2000" b="1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슬라이드별</a:t>
              </a:r>
              <a:r>
                <a:rPr lang="ko-KR" altLang="en-US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작성요령</a:t>
              </a:r>
              <a:r>
                <a:rPr lang="en-US" altLang="ko-KR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PDF </a:t>
              </a:r>
              <a:r>
                <a:rPr lang="ko-KR" altLang="en-US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변환 방법의</a:t>
              </a:r>
              <a:br>
                <a:rPr lang="en-US" altLang="ko-KR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</a:br>
              <a:r>
                <a:rPr lang="ko-KR" altLang="en-US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슬라이드는 확인 후 삭제하고 제출</a:t>
              </a:r>
              <a:endPara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44586" y="3480353"/>
            <a:ext cx="8135926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작성한 </a:t>
            </a:r>
            <a:r>
              <a:rPr lang="en-US" altLang="ko-KR" sz="2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PPT</a:t>
            </a:r>
            <a:r>
              <a:rPr lang="ko-KR" altLang="en-US" sz="2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</a:t>
            </a:r>
            <a:r>
              <a:rPr lang="en-US" altLang="ko-KR" sz="2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PDF</a:t>
            </a:r>
            <a:r>
              <a:rPr lang="ko-KR" altLang="en-US" sz="2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 변환</a:t>
            </a:r>
            <a:r>
              <a:rPr lang="en-US" altLang="ko-KR" sz="2000" b="1" baseline="30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ko-KR" altLang="en-US" sz="2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하여 제출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하며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제출 완료한 발표자료는 수정 불가</a:t>
            </a:r>
            <a:endParaRPr lang="en-US" altLang="ko-KR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슬라이드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11~12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번의 파일변환 방법 참조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제출 시에는 삭제하여 저장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755576" y="4612187"/>
            <a:ext cx="6573727" cy="400989"/>
            <a:chOff x="755576" y="5321933"/>
            <a:chExt cx="6573727" cy="400989"/>
          </a:xfrm>
        </p:grpSpPr>
        <p:sp>
          <p:nvSpPr>
            <p:cNvPr id="18" name="직사각형 17"/>
            <p:cNvSpPr/>
            <p:nvPr/>
          </p:nvSpPr>
          <p:spPr>
            <a:xfrm>
              <a:off x="755576" y="5360203"/>
              <a:ext cx="144016" cy="362719"/>
            </a:xfrm>
            <a:prstGeom prst="rect">
              <a:avLst/>
            </a:prstGeom>
            <a:gradFill>
              <a:gsLst>
                <a:gs pos="100000">
                  <a:srgbClr val="0099FF"/>
                </a:gs>
                <a:gs pos="0">
                  <a:srgbClr val="0066CC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39" tIns="56720" rIns="113439" bIns="56720" rtlCol="0" anchor="ctr"/>
            <a:lstStyle/>
            <a:p>
              <a:pPr algn="ctr" defTabSz="1134381">
                <a:lnSpc>
                  <a:spcPct val="85000"/>
                </a:lnSpc>
                <a:buSzPct val="120000"/>
              </a:pPr>
              <a:endParaRPr lang="ko-KR" altLang="en-US" sz="2800" spc="-186" dirty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1"/>
                  <a:tileRect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43608" y="5321933"/>
              <a:ext cx="62856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사업계획서 내용을 기준으로 작성</a:t>
              </a:r>
              <a:r>
                <a:rPr lang="en-US" altLang="ko-KR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주요내용 수정 불가</a:t>
              </a:r>
              <a:r>
                <a:rPr lang="en-US" altLang="ko-KR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8888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03170" y="292006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2022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초기창업패키지 창업클럽 선정평가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170" y="2060848"/>
            <a:ext cx="86613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창업아이템명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63935" y="4625200"/>
            <a:ext cx="8424936" cy="1396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/>
              <a:buChar char="•"/>
              <a:defRPr lang="ko-KR"/>
            </a:pPr>
            <a:r>
              <a:rPr lang="ko-KR" altLang="en-US" b="1" dirty="0">
                <a:solidFill>
                  <a:srgbClr val="000000"/>
                </a:solidFill>
                <a:latin typeface="+mj-ea"/>
                <a:ea typeface="+mj-ea"/>
              </a:rPr>
              <a:t>창업클럽명 </a:t>
            </a:r>
            <a:r>
              <a:rPr lang="en-US" altLang="ko-KR" b="1" dirty="0">
                <a:solidFill>
                  <a:srgbClr val="000000"/>
                </a:solidFill>
                <a:latin typeface="+mj-ea"/>
                <a:ea typeface="+mj-ea"/>
              </a:rPr>
              <a:t>: </a:t>
            </a:r>
            <a:r>
              <a:rPr lang="en-US" altLang="ko-KR" b="1" dirty="0">
                <a:solidFill>
                  <a:srgbClr val="0000FF"/>
                </a:solidFill>
                <a:latin typeface="+mj-ea"/>
                <a:ea typeface="+mj-ea"/>
              </a:rPr>
              <a:t>OOO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/>
              <a:buChar char="•"/>
              <a:defRPr lang="ko-KR"/>
            </a:pPr>
            <a:r>
              <a:rPr lang="ko-KR" altLang="en-US" b="1" dirty="0">
                <a:solidFill>
                  <a:srgbClr val="000000"/>
                </a:solidFill>
                <a:latin typeface="+mj-ea"/>
                <a:ea typeface="+mj-ea"/>
              </a:rPr>
              <a:t>창업클럽장 성명 </a:t>
            </a:r>
            <a:r>
              <a:rPr lang="en-US" altLang="ko-KR" b="1" dirty="0">
                <a:solidFill>
                  <a:srgbClr val="000000"/>
                </a:solidFill>
                <a:latin typeface="+mj-ea"/>
                <a:ea typeface="+mj-ea"/>
              </a:rPr>
              <a:t>: </a:t>
            </a:r>
            <a:r>
              <a:rPr lang="en-US" altLang="ko-KR" b="1" dirty="0">
                <a:solidFill>
                  <a:srgbClr val="0000FF"/>
                </a:solidFill>
                <a:latin typeface="+mj-ea"/>
                <a:ea typeface="+mj-ea"/>
              </a:rPr>
              <a:t>OOO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/>
              <a:buChar char="•"/>
              <a:defRPr lang="ko-KR"/>
            </a:pPr>
            <a:r>
              <a:rPr lang="ko-KR" altLang="en-US" b="1" dirty="0">
                <a:latin typeface="+mj-ea"/>
                <a:ea typeface="+mj-ea"/>
              </a:rPr>
              <a:t>창업클럽 구성원 </a:t>
            </a:r>
            <a:r>
              <a:rPr lang="en-US" altLang="ko-KR" b="1" dirty="0">
                <a:latin typeface="+mj-ea"/>
                <a:ea typeface="+mj-ea"/>
              </a:rPr>
              <a:t>: </a:t>
            </a:r>
            <a:r>
              <a:rPr lang="en-US" altLang="ko-KR" b="1" dirty="0">
                <a:solidFill>
                  <a:srgbClr val="0000FF"/>
                </a:solidFill>
                <a:latin typeface="+mj-ea"/>
              </a:rPr>
              <a:t>OOO, OOO, OOO</a:t>
            </a:r>
            <a:endParaRPr lang="en-US" altLang="ko-KR" b="1" dirty="0">
              <a:solidFill>
                <a:srgbClr val="0000FF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53820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906750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03170" y="434052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/>
              <a:t>목  차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611560" y="1713114"/>
            <a:ext cx="8424936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AutoNum type="arabicPeriod"/>
              <a:defRPr lang="ko-KR"/>
            </a:pP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문제인식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(Problem)</a:t>
            </a: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  1-1. </a:t>
            </a:r>
            <a:r>
              <a:rPr lang="ko-KR" altLang="en-US" sz="1200" b="1" dirty="0">
                <a:solidFill>
                  <a:srgbClr val="000000"/>
                </a:solidFill>
                <a:latin typeface="+mn-ea"/>
              </a:rPr>
              <a:t>프로그램 신청 동기</a:t>
            </a: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200" b="1" dirty="0">
                <a:solidFill>
                  <a:srgbClr val="000000"/>
                </a:solidFill>
                <a:latin typeface="+mn-ea"/>
              </a:rPr>
              <a:t>창업아이템 개발 동기</a:t>
            </a:r>
            <a:endParaRPr lang="en-US" altLang="ko-KR" sz="1200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  1-2. </a:t>
            </a:r>
            <a:r>
              <a:rPr lang="ko-KR" altLang="en-US" sz="1200" b="1" dirty="0">
                <a:solidFill>
                  <a:srgbClr val="000000"/>
                </a:solidFill>
                <a:latin typeface="+mn-ea"/>
              </a:rPr>
              <a:t>창업아이템의 목적 및 필요성</a:t>
            </a:r>
            <a:endParaRPr lang="en-US" altLang="ko-KR" sz="1200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endParaRPr lang="en-US" altLang="ko-KR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2. 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실현가능성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(Solution)</a:t>
            </a: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  2-1. </a:t>
            </a:r>
            <a:r>
              <a:rPr lang="ko-KR" altLang="en-US" sz="1200" b="1" dirty="0">
                <a:solidFill>
                  <a:srgbClr val="000000"/>
                </a:solidFill>
                <a:latin typeface="+mn-ea"/>
              </a:rPr>
              <a:t>창업아이템의 고도화 전략</a:t>
            </a:r>
            <a:endParaRPr lang="en-US" altLang="ko-KR" sz="1200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  2-2. </a:t>
            </a:r>
            <a:r>
              <a:rPr lang="ko-KR" altLang="en-US" sz="1200" b="1" dirty="0">
                <a:solidFill>
                  <a:srgbClr val="000000"/>
                </a:solidFill>
                <a:latin typeface="+mn-ea"/>
              </a:rPr>
              <a:t>시장분석 및 경쟁력 확보방안</a:t>
            </a:r>
            <a:endParaRPr lang="en-US" altLang="ko-KR" sz="1200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endParaRPr lang="en-US" altLang="ko-KR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3. 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성장전략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(Scale-up)</a:t>
            </a: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  3-1. </a:t>
            </a:r>
            <a:r>
              <a:rPr lang="ko-KR" altLang="en-US" sz="1200" b="1" dirty="0">
                <a:solidFill>
                  <a:srgbClr val="000000"/>
                </a:solidFill>
                <a:latin typeface="+mn-ea"/>
              </a:rPr>
              <a:t>시장진입 및 성과창출 전략</a:t>
            </a:r>
            <a:endParaRPr lang="en-US" altLang="ko-KR" sz="1200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  3-2. </a:t>
            </a:r>
            <a:r>
              <a:rPr lang="ko-KR" altLang="en-US" sz="1200" b="1" dirty="0">
                <a:solidFill>
                  <a:srgbClr val="000000"/>
                </a:solidFill>
                <a:latin typeface="+mn-ea"/>
              </a:rPr>
              <a:t>자금소요 및 조달계획</a:t>
            </a:r>
            <a:endParaRPr lang="en-US" altLang="ko-KR" sz="1200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endParaRPr lang="en-US" altLang="ko-KR" b="1" dirty="0">
              <a:solidFill>
                <a:srgbClr val="000000"/>
              </a:solidFill>
              <a:latin typeface="+mn-ea"/>
            </a:endParaRP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4. </a:t>
            </a:r>
            <a:r>
              <a:rPr lang="ko-KR" altLang="en-US" b="1" dirty="0" err="1">
                <a:solidFill>
                  <a:srgbClr val="000000"/>
                </a:solidFill>
                <a:latin typeface="+mn-ea"/>
              </a:rPr>
              <a:t>팀구성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(Team)</a:t>
            </a:r>
          </a:p>
          <a:p>
            <a:pPr lvl="0">
              <a:spcBef>
                <a:spcPct val="20000"/>
              </a:spcBef>
              <a:defRPr lang="ko-KR"/>
            </a:pP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  4-1. </a:t>
            </a:r>
            <a:r>
              <a:rPr lang="ko-KR" altLang="en-US" sz="1200" b="1" dirty="0" err="1">
                <a:solidFill>
                  <a:srgbClr val="000000"/>
                </a:solidFill>
                <a:latin typeface="+mn-ea"/>
              </a:rPr>
              <a:t>클럽장</a:t>
            </a:r>
            <a:r>
              <a:rPr lang="ko-KR" altLang="en-US" sz="1200" b="1" dirty="0">
                <a:solidFill>
                  <a:srgbClr val="000000"/>
                </a:solidFill>
                <a:latin typeface="+mn-ea"/>
              </a:rPr>
              <a:t> 및 클럽회원 보유역량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00724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03170" y="292006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1. </a:t>
            </a:r>
            <a:r>
              <a:rPr lang="ko-KR" altLang="en-US" sz="2400" b="1" dirty="0"/>
              <a:t>문제인식</a:t>
            </a:r>
            <a:r>
              <a:rPr lang="en-US" altLang="ko-KR" sz="2400" b="1" dirty="0"/>
              <a:t>(Problem)</a:t>
            </a:r>
            <a:endParaRPr lang="ko-KR" altLang="en-US" sz="2400" b="1" dirty="0"/>
          </a:p>
        </p:txBody>
      </p:sp>
      <p:sp>
        <p:nvSpPr>
          <p:cNvPr id="8" name="직사각형 7"/>
          <p:cNvSpPr/>
          <p:nvPr/>
        </p:nvSpPr>
        <p:spPr>
          <a:xfrm>
            <a:off x="395536" y="1124744"/>
            <a:ext cx="86409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43056">
              <a:buSzPct val="120000"/>
            </a:pPr>
            <a:r>
              <a:rPr lang="en-US" altLang="ko-KR" b="1" dirty="0">
                <a:latin typeface="+mn-ea"/>
                <a:cs typeface="Arial" pitchFamily="34" charset="0"/>
              </a:rPr>
              <a:t>1-1. </a:t>
            </a:r>
            <a:r>
              <a:rPr lang="ko-KR" altLang="en-US" b="1" dirty="0">
                <a:latin typeface="+mn-ea"/>
                <a:cs typeface="Arial" pitchFamily="34" charset="0"/>
              </a:rPr>
              <a:t>신청 동기 및 창업아이템 개발 동기</a:t>
            </a:r>
            <a:endParaRPr lang="en-US" altLang="ko-KR" b="1" dirty="0">
              <a:latin typeface="+mn-ea"/>
              <a:cs typeface="Arial" pitchFamily="34" charset="0"/>
            </a:endParaRPr>
          </a:p>
          <a:p>
            <a:pPr defTabSz="1043056">
              <a:buSzPct val="120000"/>
            </a:pPr>
            <a:endParaRPr lang="en-US" altLang="ko-KR" sz="1000" i="1" dirty="0">
              <a:solidFill>
                <a:srgbClr val="0000FF"/>
              </a:solidFill>
            </a:endParaRPr>
          </a:p>
          <a:p>
            <a:pPr fontAlgn="base"/>
            <a:r>
              <a:rPr lang="en-US" altLang="ko-KR" sz="1400" i="1" dirty="0">
                <a:solidFill>
                  <a:srgbClr val="0000FF"/>
                </a:solidFill>
              </a:rPr>
              <a:t>※ </a:t>
            </a:r>
            <a:r>
              <a:rPr lang="ko-KR" altLang="en-US" sz="1400" i="1" dirty="0">
                <a:solidFill>
                  <a:srgbClr val="0000FF"/>
                </a:solidFill>
              </a:rPr>
              <a:t>창업클럽 신청 동기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 err="1">
                <a:solidFill>
                  <a:srgbClr val="0000FF"/>
                </a:solidFill>
              </a:rPr>
              <a:t>권역별</a:t>
            </a:r>
            <a:r>
              <a:rPr lang="ko-KR" altLang="en-US" sz="1400" i="1" dirty="0">
                <a:solidFill>
                  <a:srgbClr val="0000FF"/>
                </a:solidFill>
              </a:rPr>
              <a:t> 경진대회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도전</a:t>
            </a:r>
            <a:r>
              <a:rPr lang="en-US" altLang="ko-KR" sz="1400" i="1" dirty="0">
                <a:solidFill>
                  <a:srgbClr val="0000FF"/>
                </a:solidFill>
              </a:rPr>
              <a:t>K!-</a:t>
            </a:r>
            <a:r>
              <a:rPr lang="ko-KR" altLang="en-US" sz="1400" i="1" dirty="0" err="1">
                <a:solidFill>
                  <a:srgbClr val="0000FF"/>
                </a:solidFill>
              </a:rPr>
              <a:t>스타트업</a:t>
            </a:r>
            <a:r>
              <a:rPr lang="ko-KR" altLang="en-US" sz="1400" i="1" dirty="0">
                <a:solidFill>
                  <a:srgbClr val="0000FF"/>
                </a:solidFill>
              </a:rPr>
              <a:t> 출전 등 후속지원 프로그램 참가 의지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향후 창업아이템을 통한 달성하고자 하는 창업클럽 비전 등 제시</a:t>
            </a:r>
          </a:p>
          <a:p>
            <a:pPr fontAlgn="base"/>
            <a:r>
              <a:rPr lang="en-US" altLang="ko-KR" sz="1400" i="1" dirty="0">
                <a:solidFill>
                  <a:srgbClr val="0000FF"/>
                </a:solidFill>
              </a:rPr>
              <a:t>※ </a:t>
            </a:r>
            <a:r>
              <a:rPr lang="ko-KR" altLang="en-US" sz="1400" i="1" dirty="0">
                <a:solidFill>
                  <a:srgbClr val="0000FF"/>
                </a:solidFill>
              </a:rPr>
              <a:t>기획</a:t>
            </a:r>
            <a:r>
              <a:rPr lang="en-US" altLang="ko-KR" sz="1400" i="1" dirty="0">
                <a:solidFill>
                  <a:srgbClr val="0000FF"/>
                </a:solidFill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</a:rPr>
              <a:t>개발</a:t>
            </a:r>
            <a:r>
              <a:rPr lang="en-US" altLang="ko-KR" sz="1400" i="1" dirty="0">
                <a:solidFill>
                  <a:srgbClr val="0000FF"/>
                </a:solidFill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</a:rPr>
              <a:t>보유</a:t>
            </a:r>
            <a:r>
              <a:rPr lang="en-US" altLang="ko-KR" sz="1400" i="1" dirty="0">
                <a:solidFill>
                  <a:srgbClr val="0000FF"/>
                </a:solidFill>
              </a:rPr>
              <a:t>)</a:t>
            </a:r>
            <a:r>
              <a:rPr lang="ko-KR" altLang="en-US" sz="1400" i="1" dirty="0">
                <a:solidFill>
                  <a:srgbClr val="0000FF"/>
                </a:solidFill>
              </a:rPr>
              <a:t>하고 있는 창업아이템에 대한 개발동기 등을 기재</a:t>
            </a:r>
          </a:p>
        </p:txBody>
      </p:sp>
    </p:spTree>
    <p:extLst>
      <p:ext uri="{BB962C8B-B14F-4D97-AF65-F5344CB8AC3E}">
        <p14:creationId xmlns:p14="http://schemas.microsoft.com/office/powerpoint/2010/main" val="3812788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03170" y="292006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1. </a:t>
            </a:r>
            <a:r>
              <a:rPr lang="ko-KR" altLang="en-US" sz="2400" b="1" dirty="0"/>
              <a:t>문제인식</a:t>
            </a:r>
            <a:r>
              <a:rPr lang="en-US" altLang="ko-KR" sz="2400" b="1" dirty="0"/>
              <a:t>(Problem)</a:t>
            </a:r>
            <a:endParaRPr lang="ko-KR" altLang="en-US" sz="2400" b="1" dirty="0"/>
          </a:p>
        </p:txBody>
      </p:sp>
      <p:sp>
        <p:nvSpPr>
          <p:cNvPr id="8" name="직사각형 7"/>
          <p:cNvSpPr/>
          <p:nvPr/>
        </p:nvSpPr>
        <p:spPr>
          <a:xfrm>
            <a:off x="395536" y="1124744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43056">
              <a:buSzPct val="120000"/>
            </a:pPr>
            <a:r>
              <a:rPr lang="en-US" altLang="ko-KR" b="1" dirty="0">
                <a:latin typeface="+mn-ea"/>
                <a:cs typeface="Arial" pitchFamily="34" charset="0"/>
              </a:rPr>
              <a:t>1-2. </a:t>
            </a:r>
            <a:r>
              <a:rPr lang="ko-KR" altLang="en-US" b="1" dirty="0">
                <a:latin typeface="+mn-ea"/>
                <a:cs typeface="Arial" pitchFamily="34" charset="0"/>
              </a:rPr>
              <a:t>창업아이템의 목적 및 필요성</a:t>
            </a:r>
            <a:endParaRPr lang="en-US" altLang="ko-KR" b="1" dirty="0">
              <a:latin typeface="+mn-ea"/>
              <a:cs typeface="Arial" pitchFamily="34" charset="0"/>
            </a:endParaRPr>
          </a:p>
          <a:p>
            <a:pPr defTabSz="1043056">
              <a:buSzPct val="120000"/>
            </a:pPr>
            <a:endParaRPr lang="en-US" altLang="ko-KR" sz="1000" i="1" dirty="0">
              <a:solidFill>
                <a:srgbClr val="0000FF"/>
              </a:solidFill>
            </a:endParaRPr>
          </a:p>
          <a:p>
            <a:pPr fontAlgn="base" latinLnBrk="0"/>
            <a:r>
              <a:rPr lang="en-US" altLang="ko-KR" sz="1400" i="1" dirty="0">
                <a:solidFill>
                  <a:srgbClr val="0000FF"/>
                </a:solidFill>
              </a:rPr>
              <a:t>※ </a:t>
            </a:r>
            <a:r>
              <a:rPr lang="ko-KR" altLang="en-US" sz="1400" i="1" dirty="0">
                <a:solidFill>
                  <a:srgbClr val="0000FF"/>
                </a:solidFill>
              </a:rPr>
              <a:t>창업아이템을 개발하고자 하는 목적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국내</a:t>
            </a:r>
            <a:r>
              <a:rPr lang="en-US" altLang="ko-KR" sz="1400" i="1" dirty="0">
                <a:solidFill>
                  <a:srgbClr val="0000FF"/>
                </a:solidFill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</a:rPr>
              <a:t>외 시장</a:t>
            </a:r>
            <a:r>
              <a:rPr lang="en-US" altLang="ko-KR" sz="1400" i="1" dirty="0">
                <a:solidFill>
                  <a:srgbClr val="0000FF"/>
                </a:solidFill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</a:rPr>
              <a:t>사회</a:t>
            </a:r>
            <a:r>
              <a:rPr lang="en-US" altLang="ko-KR" sz="1400" i="1" dirty="0">
                <a:solidFill>
                  <a:srgbClr val="0000FF"/>
                </a:solidFill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</a:rPr>
              <a:t>경제</a:t>
            </a:r>
            <a:r>
              <a:rPr lang="en-US" altLang="ko-KR" sz="1400" i="1" dirty="0">
                <a:solidFill>
                  <a:srgbClr val="0000FF"/>
                </a:solidFill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</a:rPr>
              <a:t>기술</a:t>
            </a:r>
            <a:r>
              <a:rPr lang="en-US" altLang="ko-KR" sz="1400" i="1" dirty="0">
                <a:solidFill>
                  <a:srgbClr val="0000FF"/>
                </a:solidFill>
              </a:rPr>
              <a:t>)</a:t>
            </a:r>
            <a:r>
              <a:rPr lang="ko-KR" altLang="en-US" sz="1400" i="1" dirty="0">
                <a:solidFill>
                  <a:srgbClr val="0000FF"/>
                </a:solidFill>
              </a:rPr>
              <a:t>의 문제점을 혁신적으로 해결하기 위한 방안 등을 기재</a:t>
            </a:r>
          </a:p>
        </p:txBody>
      </p:sp>
    </p:spTree>
    <p:extLst>
      <p:ext uri="{BB962C8B-B14F-4D97-AF65-F5344CB8AC3E}">
        <p14:creationId xmlns:p14="http://schemas.microsoft.com/office/powerpoint/2010/main" val="1513640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03170" y="292006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실현가능성</a:t>
            </a:r>
            <a:r>
              <a:rPr lang="en-US" altLang="ko-KR" sz="2400" b="1" dirty="0"/>
              <a:t>(Solution)</a:t>
            </a:r>
            <a:endParaRPr lang="ko-KR" altLang="en-US" sz="2400" b="1" dirty="0"/>
          </a:p>
        </p:txBody>
      </p:sp>
      <p:sp>
        <p:nvSpPr>
          <p:cNvPr id="8" name="직사각형 7"/>
          <p:cNvSpPr/>
          <p:nvPr/>
        </p:nvSpPr>
        <p:spPr>
          <a:xfrm>
            <a:off x="395536" y="1124744"/>
            <a:ext cx="90730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43056">
              <a:buSzPct val="120000"/>
            </a:pPr>
            <a:r>
              <a:rPr lang="en-US" altLang="ko-KR" b="1" dirty="0">
                <a:latin typeface="+mn-ea"/>
                <a:cs typeface="Arial" pitchFamily="34" charset="0"/>
              </a:rPr>
              <a:t>2-1. </a:t>
            </a:r>
            <a:r>
              <a:rPr lang="ko-KR" altLang="en-US" b="1" dirty="0">
                <a:latin typeface="+mn-ea"/>
                <a:cs typeface="Arial" pitchFamily="34" charset="0"/>
              </a:rPr>
              <a:t>창업아이템의 고도화 전략</a:t>
            </a:r>
            <a:endParaRPr lang="en-US" altLang="ko-KR" b="1" dirty="0">
              <a:latin typeface="+mn-ea"/>
              <a:cs typeface="Arial" pitchFamily="34" charset="0"/>
            </a:endParaRPr>
          </a:p>
          <a:p>
            <a:pPr defTabSz="1043056">
              <a:buSzPct val="120000"/>
            </a:pPr>
            <a:endParaRPr lang="en-US" altLang="ko-KR" sz="1000" i="1" dirty="0">
              <a:solidFill>
                <a:srgbClr val="0000FF"/>
              </a:solidFill>
            </a:endParaRPr>
          </a:p>
          <a:p>
            <a:pPr fontAlgn="base" latinLnBrk="0"/>
            <a:r>
              <a:rPr lang="en-US" altLang="ko-KR" sz="1400" i="1" dirty="0">
                <a:solidFill>
                  <a:srgbClr val="0000FF"/>
                </a:solidFill>
              </a:rPr>
              <a:t>※ </a:t>
            </a:r>
            <a:r>
              <a:rPr lang="ko-KR" altLang="en-US" sz="1400" i="1" dirty="0">
                <a:solidFill>
                  <a:srgbClr val="0000FF"/>
                </a:solidFill>
              </a:rPr>
              <a:t>비즈니스 모델</a:t>
            </a:r>
            <a:r>
              <a:rPr lang="en-US" altLang="ko-KR" sz="1400" i="1" dirty="0">
                <a:solidFill>
                  <a:srgbClr val="0000FF"/>
                </a:solidFill>
              </a:rPr>
              <a:t>(BM), </a:t>
            </a:r>
            <a:r>
              <a:rPr lang="ko-KR" altLang="en-US" sz="1400" i="1" dirty="0">
                <a:solidFill>
                  <a:srgbClr val="0000FF"/>
                </a:solidFill>
              </a:rPr>
              <a:t>제품</a:t>
            </a:r>
            <a:r>
              <a:rPr lang="en-US" altLang="ko-KR" sz="1400" i="1" dirty="0">
                <a:solidFill>
                  <a:srgbClr val="0000FF"/>
                </a:solidFill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</a:rPr>
              <a:t>서비스</a:t>
            </a:r>
            <a:r>
              <a:rPr lang="en-US" altLang="ko-KR" sz="1400" i="1" dirty="0">
                <a:solidFill>
                  <a:srgbClr val="0000FF"/>
                </a:solidFill>
              </a:rPr>
              <a:t>) </a:t>
            </a:r>
            <a:r>
              <a:rPr lang="ko-KR" altLang="en-US" sz="1400" i="1" dirty="0">
                <a:solidFill>
                  <a:srgbClr val="0000FF"/>
                </a:solidFill>
              </a:rPr>
              <a:t>구현 정도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제작 소요기간 및 제작방법</a:t>
            </a:r>
            <a:r>
              <a:rPr lang="en-US" altLang="ko-KR" sz="1400" i="1" dirty="0">
                <a:solidFill>
                  <a:srgbClr val="0000FF"/>
                </a:solidFill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</a:rPr>
              <a:t>자체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외주</a:t>
            </a:r>
            <a:r>
              <a:rPr lang="en-US" altLang="ko-KR" sz="1400" i="1" dirty="0">
                <a:solidFill>
                  <a:srgbClr val="0000FF"/>
                </a:solidFill>
              </a:rPr>
              <a:t>), </a:t>
            </a:r>
            <a:r>
              <a:rPr lang="ko-KR" altLang="en-US" sz="1400" i="1" dirty="0">
                <a:solidFill>
                  <a:srgbClr val="0000FF"/>
                </a:solidFill>
              </a:rPr>
              <a:t>추진일정 등을 기재</a:t>
            </a:r>
          </a:p>
        </p:txBody>
      </p:sp>
    </p:spTree>
    <p:extLst>
      <p:ext uri="{BB962C8B-B14F-4D97-AF65-F5344CB8AC3E}">
        <p14:creationId xmlns:p14="http://schemas.microsoft.com/office/powerpoint/2010/main" val="1964986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03170" y="292006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실현가능성</a:t>
            </a:r>
            <a:r>
              <a:rPr lang="en-US" altLang="ko-KR" sz="2400" b="1" dirty="0"/>
              <a:t>(Solution)</a:t>
            </a:r>
            <a:endParaRPr lang="ko-KR" altLang="en-US" sz="2400" b="1" dirty="0"/>
          </a:p>
        </p:txBody>
      </p:sp>
      <p:sp>
        <p:nvSpPr>
          <p:cNvPr id="8" name="직사각형 7"/>
          <p:cNvSpPr/>
          <p:nvPr/>
        </p:nvSpPr>
        <p:spPr>
          <a:xfrm>
            <a:off x="395536" y="1124744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43056">
              <a:buSzPct val="120000"/>
            </a:pPr>
            <a:r>
              <a:rPr lang="en-US" altLang="ko-KR" b="1" dirty="0">
                <a:latin typeface="+mn-ea"/>
                <a:cs typeface="Arial" pitchFamily="34" charset="0"/>
              </a:rPr>
              <a:t>2-2. </a:t>
            </a:r>
            <a:r>
              <a:rPr lang="ko-KR" altLang="en-US" b="1" dirty="0">
                <a:latin typeface="+mn-ea"/>
                <a:cs typeface="Arial" pitchFamily="34" charset="0"/>
              </a:rPr>
              <a:t>창업아이템의 시장분석 및 경쟁력 확보방안</a:t>
            </a:r>
            <a:endParaRPr lang="en-US" altLang="ko-KR" b="1" dirty="0">
              <a:latin typeface="+mn-ea"/>
              <a:cs typeface="Arial" pitchFamily="34" charset="0"/>
            </a:endParaRPr>
          </a:p>
          <a:p>
            <a:pPr defTabSz="1043056">
              <a:buSzPct val="120000"/>
            </a:pPr>
            <a:endParaRPr lang="en-US" altLang="ko-KR" sz="1000" i="1" dirty="0">
              <a:solidFill>
                <a:srgbClr val="0000FF"/>
              </a:solidFill>
            </a:endParaRPr>
          </a:p>
          <a:p>
            <a:pPr fontAlgn="base" latinLnBrk="0"/>
            <a:r>
              <a:rPr lang="en-US" altLang="ko-KR" sz="1400" i="1" dirty="0">
                <a:solidFill>
                  <a:srgbClr val="0000FF"/>
                </a:solidFill>
              </a:rPr>
              <a:t>※ </a:t>
            </a:r>
            <a:r>
              <a:rPr lang="ko-KR" altLang="en-US" sz="1400" i="1" dirty="0">
                <a:solidFill>
                  <a:srgbClr val="0000FF"/>
                </a:solidFill>
              </a:rPr>
              <a:t>기능</a:t>
            </a:r>
            <a:r>
              <a:rPr lang="en-US" altLang="ko-KR" sz="1400" i="1" dirty="0">
                <a:solidFill>
                  <a:srgbClr val="0000FF"/>
                </a:solidFill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</a:rPr>
              <a:t>효용</a:t>
            </a:r>
            <a:r>
              <a:rPr lang="en-US" altLang="ko-KR" sz="1400" i="1" dirty="0">
                <a:solidFill>
                  <a:srgbClr val="0000FF"/>
                </a:solidFill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</a:rPr>
              <a:t>성분</a:t>
            </a:r>
            <a:r>
              <a:rPr lang="en-US" altLang="ko-KR" sz="1400" i="1" dirty="0">
                <a:solidFill>
                  <a:srgbClr val="0000FF"/>
                </a:solidFill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</a:rPr>
              <a:t>디자인</a:t>
            </a:r>
            <a:r>
              <a:rPr lang="en-US" altLang="ko-KR" sz="1400" i="1" dirty="0">
                <a:solidFill>
                  <a:srgbClr val="0000FF"/>
                </a:solidFill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</a:rPr>
              <a:t>스타일 등의 측면에서 현재 시장에서의 대체재</a:t>
            </a:r>
            <a:r>
              <a:rPr lang="en-US" altLang="ko-KR" sz="1400" i="1" dirty="0">
                <a:solidFill>
                  <a:srgbClr val="0000FF"/>
                </a:solidFill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</a:rPr>
              <a:t>경쟁사</a:t>
            </a:r>
            <a:r>
              <a:rPr lang="en-US" altLang="ko-KR" sz="1400" i="1" dirty="0">
                <a:solidFill>
                  <a:srgbClr val="0000FF"/>
                </a:solidFill>
              </a:rPr>
              <a:t>)</a:t>
            </a:r>
            <a:r>
              <a:rPr lang="ko-KR" altLang="en-US" sz="1400" i="1" dirty="0">
                <a:solidFill>
                  <a:srgbClr val="0000FF"/>
                </a:solidFill>
              </a:rPr>
              <a:t> 대비 우위요소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차별화 전략 등을 기재</a:t>
            </a:r>
          </a:p>
        </p:txBody>
      </p:sp>
    </p:spTree>
    <p:extLst>
      <p:ext uri="{BB962C8B-B14F-4D97-AF65-F5344CB8AC3E}">
        <p14:creationId xmlns:p14="http://schemas.microsoft.com/office/powerpoint/2010/main" val="2818497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03170" y="292006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3. </a:t>
            </a:r>
            <a:r>
              <a:rPr lang="ko-KR" altLang="en-US" sz="2400" b="1" dirty="0"/>
              <a:t>성장전략</a:t>
            </a:r>
            <a:r>
              <a:rPr lang="en-US" altLang="ko-KR" sz="2400" b="1" dirty="0"/>
              <a:t>(Scale-up)</a:t>
            </a:r>
            <a:endParaRPr lang="ko-KR" altLang="en-US" sz="2400" b="1" dirty="0"/>
          </a:p>
        </p:txBody>
      </p:sp>
      <p:sp>
        <p:nvSpPr>
          <p:cNvPr id="8" name="직사각형 7"/>
          <p:cNvSpPr/>
          <p:nvPr/>
        </p:nvSpPr>
        <p:spPr>
          <a:xfrm>
            <a:off x="395536" y="1124744"/>
            <a:ext cx="86409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43056">
              <a:buSzPct val="120000"/>
            </a:pPr>
            <a:r>
              <a:rPr lang="en-US" altLang="ko-KR" b="1" dirty="0">
                <a:latin typeface="+mn-ea"/>
                <a:cs typeface="Arial" pitchFamily="34" charset="0"/>
              </a:rPr>
              <a:t>3-1. </a:t>
            </a:r>
            <a:r>
              <a:rPr lang="ko-KR" altLang="en-US" b="1" dirty="0">
                <a:latin typeface="+mn-ea"/>
                <a:cs typeface="Arial" pitchFamily="34" charset="0"/>
              </a:rPr>
              <a:t>시장진입 및 성과창출 전략</a:t>
            </a:r>
            <a:endParaRPr lang="en-US" altLang="ko-KR" b="1" dirty="0">
              <a:latin typeface="+mn-ea"/>
              <a:cs typeface="Arial" pitchFamily="34" charset="0"/>
            </a:endParaRPr>
          </a:p>
          <a:p>
            <a:pPr defTabSz="1043056">
              <a:buSzPct val="120000"/>
            </a:pPr>
            <a:endParaRPr lang="en-US" altLang="ko-KR" sz="1000" i="1" dirty="0">
              <a:solidFill>
                <a:srgbClr val="0000FF"/>
              </a:solidFill>
            </a:endParaRPr>
          </a:p>
          <a:p>
            <a:pPr fontAlgn="base"/>
            <a:r>
              <a:rPr lang="en-US" altLang="ko-KR" sz="1400" i="1" dirty="0">
                <a:solidFill>
                  <a:srgbClr val="0000FF"/>
                </a:solidFill>
              </a:rPr>
              <a:t>※ </a:t>
            </a:r>
            <a:r>
              <a:rPr lang="ko-KR" altLang="en-US" sz="1400" i="1" dirty="0">
                <a:solidFill>
                  <a:srgbClr val="0000FF"/>
                </a:solidFill>
              </a:rPr>
              <a:t>주 소비자층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시장진출 전략 등을 기재</a:t>
            </a:r>
          </a:p>
        </p:txBody>
      </p:sp>
    </p:spTree>
    <p:extLst>
      <p:ext uri="{BB962C8B-B14F-4D97-AF65-F5344CB8AC3E}">
        <p14:creationId xmlns:p14="http://schemas.microsoft.com/office/powerpoint/2010/main" val="958443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03170" y="292006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3. </a:t>
            </a:r>
            <a:r>
              <a:rPr lang="ko-KR" altLang="en-US" sz="2400" b="1" dirty="0"/>
              <a:t>성장전략</a:t>
            </a:r>
            <a:r>
              <a:rPr lang="en-US" altLang="ko-KR" sz="2400" b="1" dirty="0"/>
              <a:t>(Scale-up)</a:t>
            </a:r>
            <a:endParaRPr lang="ko-KR" altLang="en-US" sz="2400" b="1" dirty="0"/>
          </a:p>
        </p:txBody>
      </p:sp>
      <p:sp>
        <p:nvSpPr>
          <p:cNvPr id="8" name="직사각형 7"/>
          <p:cNvSpPr/>
          <p:nvPr/>
        </p:nvSpPr>
        <p:spPr>
          <a:xfrm>
            <a:off x="395536" y="1124744"/>
            <a:ext cx="86409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43056">
              <a:buSzPct val="120000"/>
            </a:pPr>
            <a:r>
              <a:rPr lang="en-US" altLang="ko-KR" b="1" dirty="0">
                <a:latin typeface="+mn-ea"/>
                <a:cs typeface="Arial" pitchFamily="34" charset="0"/>
              </a:rPr>
              <a:t>3-2. </a:t>
            </a:r>
            <a:r>
              <a:rPr lang="ko-KR" altLang="en-US" b="1" dirty="0">
                <a:latin typeface="+mn-ea"/>
                <a:cs typeface="Arial" pitchFamily="34" charset="0"/>
              </a:rPr>
              <a:t>자금소요 및 조달계획</a:t>
            </a:r>
            <a:endParaRPr lang="en-US" altLang="ko-KR" b="1" dirty="0">
              <a:latin typeface="+mn-ea"/>
              <a:cs typeface="Arial" pitchFamily="34" charset="0"/>
            </a:endParaRPr>
          </a:p>
          <a:p>
            <a:pPr defTabSz="1043056">
              <a:buSzPct val="120000"/>
            </a:pPr>
            <a:endParaRPr lang="en-US" altLang="ko-KR" sz="1000" i="1" dirty="0">
              <a:solidFill>
                <a:srgbClr val="0000FF"/>
              </a:solidFill>
            </a:endParaRPr>
          </a:p>
          <a:p>
            <a:pPr fontAlgn="base" latinLnBrk="0"/>
            <a:r>
              <a:rPr lang="en-US" altLang="ko-KR" sz="1400" i="1" dirty="0">
                <a:solidFill>
                  <a:srgbClr val="0000FF"/>
                </a:solidFill>
              </a:rPr>
              <a:t>※ </a:t>
            </a:r>
            <a:r>
              <a:rPr lang="ko-KR" altLang="en-US" sz="1400" i="1" dirty="0">
                <a:solidFill>
                  <a:srgbClr val="0000FF"/>
                </a:solidFill>
              </a:rPr>
              <a:t>제품</a:t>
            </a:r>
            <a:r>
              <a:rPr lang="en-US" altLang="ko-KR" sz="1400" i="1" dirty="0">
                <a:solidFill>
                  <a:srgbClr val="0000FF"/>
                </a:solidFill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</a:rPr>
              <a:t>서비스</a:t>
            </a:r>
            <a:r>
              <a:rPr lang="en-US" altLang="ko-KR" sz="1400" i="1" dirty="0">
                <a:solidFill>
                  <a:srgbClr val="0000FF"/>
                </a:solidFill>
              </a:rPr>
              <a:t>)</a:t>
            </a:r>
            <a:r>
              <a:rPr lang="ko-KR" altLang="en-US" sz="1400" i="1" dirty="0">
                <a:solidFill>
                  <a:srgbClr val="0000FF"/>
                </a:solidFill>
              </a:rPr>
              <a:t>의 성공을 위한 자금소요 금액과 조달계획 등을 기재</a:t>
            </a:r>
          </a:p>
        </p:txBody>
      </p:sp>
    </p:spTree>
    <p:extLst>
      <p:ext uri="{BB962C8B-B14F-4D97-AF65-F5344CB8AC3E}">
        <p14:creationId xmlns:p14="http://schemas.microsoft.com/office/powerpoint/2010/main" val="3971745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03170" y="292006"/>
            <a:ext cx="8733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4. </a:t>
            </a:r>
            <a:r>
              <a:rPr lang="ko-KR" altLang="en-US" sz="2400" b="1" dirty="0"/>
              <a:t>팀 구성</a:t>
            </a:r>
            <a:r>
              <a:rPr lang="en-US" altLang="ko-KR" sz="2400" b="1" dirty="0"/>
              <a:t>(Team)</a:t>
            </a:r>
            <a:endParaRPr lang="ko-KR" altLang="en-US" sz="2400" b="1" dirty="0"/>
          </a:p>
        </p:txBody>
      </p:sp>
      <p:sp>
        <p:nvSpPr>
          <p:cNvPr id="8" name="직사각형 7"/>
          <p:cNvSpPr/>
          <p:nvPr/>
        </p:nvSpPr>
        <p:spPr>
          <a:xfrm>
            <a:off x="395536" y="1124744"/>
            <a:ext cx="8640960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43056">
              <a:buSzPct val="120000"/>
            </a:pPr>
            <a:r>
              <a:rPr lang="en-US" altLang="ko-KR" b="1" dirty="0">
                <a:latin typeface="+mn-ea"/>
                <a:cs typeface="Arial" pitchFamily="34" charset="0"/>
              </a:rPr>
              <a:t>4-1. </a:t>
            </a:r>
            <a:r>
              <a:rPr lang="ko-KR" altLang="en-US" b="1" dirty="0" err="1">
                <a:latin typeface="+mn-ea"/>
                <a:cs typeface="Arial" pitchFamily="34" charset="0"/>
              </a:rPr>
              <a:t>클럽장</a:t>
            </a:r>
            <a:r>
              <a:rPr lang="ko-KR" altLang="en-US" b="1" dirty="0">
                <a:latin typeface="+mn-ea"/>
                <a:cs typeface="Arial" pitchFamily="34" charset="0"/>
              </a:rPr>
              <a:t> 및 클럽회원 보유역량</a:t>
            </a:r>
            <a:endParaRPr lang="en-US" altLang="ko-KR" b="1" dirty="0">
              <a:latin typeface="+mn-ea"/>
              <a:cs typeface="Arial" pitchFamily="34" charset="0"/>
            </a:endParaRPr>
          </a:p>
          <a:p>
            <a:pPr defTabSz="1043056">
              <a:buSzPct val="120000"/>
            </a:pPr>
            <a:r>
              <a:rPr lang="en-US" altLang="ko-KR" sz="1000" i="1" dirty="0">
                <a:solidFill>
                  <a:srgbClr val="0000FF"/>
                </a:solidFill>
              </a:rPr>
              <a:t> </a:t>
            </a:r>
          </a:p>
          <a:p>
            <a:pPr fontAlgn="base" latinLnBrk="0"/>
            <a:r>
              <a:rPr lang="en-US" altLang="ko-KR" sz="1400" i="1" dirty="0">
                <a:solidFill>
                  <a:srgbClr val="0000FF"/>
                </a:solidFill>
              </a:rPr>
              <a:t>※ </a:t>
            </a:r>
            <a:r>
              <a:rPr lang="ko-KR" altLang="en-US" sz="1400" i="1" dirty="0" err="1">
                <a:solidFill>
                  <a:srgbClr val="0000FF"/>
                </a:solidFill>
              </a:rPr>
              <a:t>클럽장</a:t>
            </a:r>
            <a:r>
              <a:rPr lang="ko-KR" altLang="en-US" sz="1400" i="1" dirty="0">
                <a:solidFill>
                  <a:srgbClr val="0000FF"/>
                </a:solidFill>
              </a:rPr>
              <a:t> 및 클럽회원이 보유하고 있는 경험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기술력</a:t>
            </a:r>
            <a:r>
              <a:rPr lang="en-US" altLang="ko-KR" sz="1400" i="1" dirty="0">
                <a:solidFill>
                  <a:srgbClr val="0000FF"/>
                </a:solidFill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</a:rPr>
              <a:t>노하우 등 기재</a:t>
            </a:r>
          </a:p>
          <a:p>
            <a:pPr fontAlgn="base" latinLnBrk="0"/>
            <a:r>
              <a:rPr lang="ko-KR" altLang="en-US" sz="1100" i="1" dirty="0">
                <a:solidFill>
                  <a:srgbClr val="0000FF"/>
                </a:solidFill>
              </a:rPr>
              <a:t>*  </a:t>
            </a:r>
            <a:r>
              <a:rPr lang="ko-KR" altLang="en-US" sz="1100" i="1" dirty="0" err="1">
                <a:solidFill>
                  <a:srgbClr val="0000FF"/>
                </a:solidFill>
              </a:rPr>
              <a:t>클럽장</a:t>
            </a:r>
            <a:r>
              <a:rPr lang="ko-KR" altLang="en-US" sz="1100" i="1" dirty="0">
                <a:solidFill>
                  <a:srgbClr val="0000FF"/>
                </a:solidFill>
              </a:rPr>
              <a:t> 및 클럽회원의 수상이력</a:t>
            </a:r>
            <a:r>
              <a:rPr lang="en-US" altLang="ko-KR" sz="1100" i="1" dirty="0">
                <a:solidFill>
                  <a:srgbClr val="0000FF"/>
                </a:solidFill>
              </a:rPr>
              <a:t>, </a:t>
            </a:r>
            <a:r>
              <a:rPr lang="ko-KR" altLang="en-US" sz="1100" i="1" dirty="0">
                <a:solidFill>
                  <a:srgbClr val="0000FF"/>
                </a:solidFill>
              </a:rPr>
              <a:t>지식재산권 보유현황</a:t>
            </a:r>
            <a:r>
              <a:rPr lang="en-US" altLang="ko-KR" sz="1100" i="1" dirty="0">
                <a:solidFill>
                  <a:srgbClr val="0000FF"/>
                </a:solidFill>
              </a:rPr>
              <a:t>, </a:t>
            </a:r>
            <a:r>
              <a:rPr lang="ko-KR" altLang="en-US" sz="1100" i="1" dirty="0">
                <a:solidFill>
                  <a:srgbClr val="0000FF"/>
                </a:solidFill>
              </a:rPr>
              <a:t>창업사업화 등 유무형 사항 기재</a:t>
            </a:r>
          </a:p>
        </p:txBody>
      </p:sp>
    </p:spTree>
    <p:extLst>
      <p:ext uri="{BB962C8B-B14F-4D97-AF65-F5344CB8AC3E}">
        <p14:creationId xmlns:p14="http://schemas.microsoft.com/office/powerpoint/2010/main" val="4205856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_x242992240" descr="DRW0000458406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62" y="1517440"/>
            <a:ext cx="6799262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31162" y="292006"/>
            <a:ext cx="6460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00FF"/>
                </a:solidFill>
              </a:rPr>
              <a:t>※ PDF </a:t>
            </a:r>
            <a:r>
              <a:rPr lang="ko-KR" altLang="en-US" sz="2400" b="1" dirty="0">
                <a:solidFill>
                  <a:srgbClr val="0000FF"/>
                </a:solidFill>
              </a:rPr>
              <a:t>변환 방법 </a:t>
            </a:r>
            <a:r>
              <a:rPr lang="en-US" altLang="ko-KR" sz="2400" b="1" dirty="0">
                <a:solidFill>
                  <a:srgbClr val="0000FF"/>
                </a:solidFill>
              </a:rPr>
              <a:t>– </a:t>
            </a:r>
            <a:r>
              <a:rPr lang="ko-KR" altLang="en-US" sz="2400" b="1" dirty="0">
                <a:solidFill>
                  <a:srgbClr val="0000FF"/>
                </a:solidFill>
              </a:rPr>
              <a:t>본 슬라이드 삭제 후 제출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231162" y="1052736"/>
            <a:ext cx="3251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맑은 고딕"/>
                <a:ea typeface="맑은 고딕"/>
              </a:rPr>
              <a:t>① 파일 </a:t>
            </a:r>
            <a:r>
              <a:rPr lang="en-US" altLang="ko-KR" b="1" dirty="0">
                <a:latin typeface="맑은 고딕"/>
                <a:ea typeface="맑은 고딕"/>
              </a:rPr>
              <a:t>– </a:t>
            </a:r>
            <a:r>
              <a:rPr lang="ko-KR" altLang="en-US" b="1" dirty="0">
                <a:latin typeface="맑은 고딕"/>
                <a:ea typeface="맑은 고딕"/>
              </a:rPr>
              <a:t>다른 이름으로 저장</a:t>
            </a:r>
            <a:endParaRPr lang="ko-KR" altLang="en-US" b="1" dirty="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2024" y="1677784"/>
            <a:ext cx="42491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482844" y="2108364"/>
            <a:ext cx="1128664" cy="2407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6904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85388" y="764704"/>
            <a:ext cx="8951108" cy="197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31162" y="292006"/>
            <a:ext cx="6460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00FF"/>
                </a:solidFill>
              </a:rPr>
              <a:t>※ PDF </a:t>
            </a:r>
            <a:r>
              <a:rPr lang="ko-KR" altLang="en-US" sz="2400" b="1" dirty="0">
                <a:solidFill>
                  <a:srgbClr val="0000FF"/>
                </a:solidFill>
              </a:rPr>
              <a:t>변환 방법 </a:t>
            </a:r>
            <a:r>
              <a:rPr lang="en-US" altLang="ko-KR" sz="2400" b="1" dirty="0">
                <a:solidFill>
                  <a:srgbClr val="0000FF"/>
                </a:solidFill>
              </a:rPr>
              <a:t>– </a:t>
            </a:r>
            <a:r>
              <a:rPr lang="ko-KR" altLang="en-US" sz="2400" b="1" dirty="0">
                <a:solidFill>
                  <a:srgbClr val="0000FF"/>
                </a:solidFill>
              </a:rPr>
              <a:t>본 슬라이드 삭제 후 제출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51520" y="1052736"/>
            <a:ext cx="3413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맑은 고딕"/>
                <a:ea typeface="맑은 고딕"/>
              </a:rPr>
              <a:t>② 파일 형식 </a:t>
            </a:r>
            <a:r>
              <a:rPr lang="en-US" altLang="ko-KR" b="1" dirty="0">
                <a:latin typeface="맑은 고딕"/>
                <a:ea typeface="맑은 고딕"/>
              </a:rPr>
              <a:t>‘PDF’ </a:t>
            </a:r>
            <a:r>
              <a:rPr lang="ko-KR" altLang="en-US" b="1" dirty="0">
                <a:latin typeface="맑은 고딕"/>
                <a:ea typeface="맑은 고딕"/>
              </a:rPr>
              <a:t>선택 </a:t>
            </a:r>
            <a:r>
              <a:rPr lang="en-US" altLang="ko-KR" b="1" dirty="0">
                <a:latin typeface="맑은 고딕"/>
                <a:ea typeface="맑은 고딕"/>
              </a:rPr>
              <a:t>- </a:t>
            </a:r>
            <a:r>
              <a:rPr lang="ko-KR" altLang="en-US" b="1" dirty="0">
                <a:latin typeface="맑은 고딕"/>
                <a:ea typeface="맑은 고딕"/>
              </a:rPr>
              <a:t>저장</a:t>
            </a:r>
            <a:endParaRPr lang="ko-KR" altLang="en-US" b="1" dirty="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467544" y="1503700"/>
            <a:ext cx="6458439" cy="4877628"/>
            <a:chOff x="467544" y="1600200"/>
            <a:chExt cx="6458439" cy="4877628"/>
          </a:xfrm>
        </p:grpSpPr>
        <p:pic>
          <p:nvPicPr>
            <p:cNvPr id="2049" name="_x241236080" descr="DRW00004584065d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2"/>
            <a:stretch/>
          </p:blipFill>
          <p:spPr bwMode="auto">
            <a:xfrm>
              <a:off x="467544" y="1600200"/>
              <a:ext cx="6458439" cy="4853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직사각형 6"/>
            <p:cNvSpPr/>
            <p:nvPr/>
          </p:nvSpPr>
          <p:spPr>
            <a:xfrm>
              <a:off x="755575" y="4893652"/>
              <a:ext cx="6170407" cy="2880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5508104" y="6189796"/>
              <a:ext cx="703752" cy="2880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367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510</Words>
  <Application>Microsoft Office PowerPoint</Application>
  <PresentationFormat>화면 슬라이드 쇼(4:3)</PresentationFormat>
  <Paragraphs>71</Paragraphs>
  <Slides>12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박민배</dc:creator>
  <cp:lastModifiedBy>user</cp:lastModifiedBy>
  <cp:revision>122</cp:revision>
  <cp:lastPrinted>2021-04-22T09:41:12Z</cp:lastPrinted>
  <dcterms:created xsi:type="dcterms:W3CDTF">2016-05-27T01:27:44Z</dcterms:created>
  <dcterms:modified xsi:type="dcterms:W3CDTF">2022-04-28T06:05:41Z</dcterms:modified>
</cp:coreProperties>
</file>